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316" r:id="rId4"/>
    <p:sldId id="317" r:id="rId6"/>
    <p:sldId id="314" r:id="rId7"/>
    <p:sldId id="315" r:id="rId8"/>
  </p:sldIdLst>
  <p:sldSz cx="12192635" cy="18017490"/>
  <p:notesSz cx="9144000" cy="5143500"/>
  <p:embeddedFontLst>
    <p:embeddedFont>
      <p:font typeface="Economica" panose="02000506040000020004"/>
      <p:regular r:id="rId12"/>
    </p:embeddedFont>
    <p:embeddedFont>
      <p:font typeface="Open Sans" panose="020B0606030504020204"/>
      <p:regular r:id="rId13"/>
    </p:embeddedFont>
    <p:embeddedFont>
      <p:font typeface="Muli Regular"/>
      <p:regular r:id="rId14"/>
      <p:italic r:id="rId15"/>
    </p:embeddedFont>
    <p:embeddedFont>
      <p:font typeface="微软雅黑" panose="020B0503020204020204" charset="-122"/>
      <p:regular r:id="rId16"/>
    </p:embeddedFont>
    <p:embeddedFont>
      <p:font typeface="等线" panose="02010600030101010101" charset="-122"/>
      <p:regular r:id="rId17"/>
    </p:embeddedFont>
    <p:embeddedFont>
      <p:font typeface="Muli"/>
      <p:regular r:id="rId18"/>
      <p:bold r:id="rId19"/>
      <p: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0180" userDrawn="1">
          <p15:clr>
            <a:srgbClr val="A4A3A4"/>
          </p15:clr>
        </p15:guide>
        <p15:guide id="2" pos="2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22027"/>
    <a:srgbClr val="8ED1F3"/>
    <a:srgbClr val="FEE0C3"/>
    <a:srgbClr val="DFF2FC"/>
    <a:srgbClr val="2B93F0"/>
    <a:srgbClr val="72AE46"/>
    <a:srgbClr val="FEC000"/>
    <a:srgbClr val="8B4DD1"/>
    <a:srgbClr val="ADCE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59" autoAdjust="0"/>
    <p:restoredTop sz="89277" autoAdjust="0"/>
  </p:normalViewPr>
  <p:slideViewPr>
    <p:cSldViewPr snapToGrid="0" showGuides="1">
      <p:cViewPr varScale="1">
        <p:scale>
          <a:sx n="120" d="100"/>
          <a:sy n="120" d="100"/>
        </p:scale>
        <p:origin x="444" y="63"/>
      </p:cViewPr>
      <p:guideLst>
        <p:guide orient="horz" pos="10180"/>
        <p:guide pos="2735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font" Target="fonts/font9.fntdata"/><Relationship Id="rId2" Type="http://schemas.openxmlformats.org/officeDocument/2006/relationships/theme" Target="theme/theme1.xml"/><Relationship Id="rId19" Type="http://schemas.openxmlformats.org/officeDocument/2006/relationships/font" Target="fonts/font8.fntdata"/><Relationship Id="rId18" Type="http://schemas.openxmlformats.org/officeDocument/2006/relationships/font" Target="fonts/font7.fntdata"/><Relationship Id="rId17" Type="http://schemas.openxmlformats.org/officeDocument/2006/relationships/font" Target="fonts/font6.fntdata"/><Relationship Id="rId16" Type="http://schemas.openxmlformats.org/officeDocument/2006/relationships/font" Target="fonts/font5.fntdata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40.png>
</file>

<file path=ppt/media/image41.png>
</file>

<file path=ppt/media/image45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919364" y="385763"/>
            <a:ext cx="1305272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294dfa11_0_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fig_1.pdf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Walking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90" name="Google Shape;90;g80294dfa1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19364" y="385763"/>
            <a:ext cx="1305272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294dfa11_0_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fig_2.pdf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Walking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90" name="Google Shape;90;g80294dfa1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19364" y="385763"/>
            <a:ext cx="1305272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294dfa11_0_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fig_3.pdf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Leg Patten Generator (LPG)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90" name="Google Shape;90;g80294dfa1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19364" y="385763"/>
            <a:ext cx="1305272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294dfa11_0_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fig_4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Leg Patten Generator (LPG)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90" name="Google Shape;90;g80294dfa1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19364" y="385763"/>
            <a:ext cx="1305272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showMasterSp="0" matchingName="Title and Content">
  <p:cSld name="OBJEC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849773c3a5_0_53"/>
          <p:cNvSpPr txBox="1">
            <a:spLocks noGrp="1"/>
          </p:cNvSpPr>
          <p:nvPr>
            <p:ph type="sldNum" idx="12"/>
          </p:nvPr>
        </p:nvSpPr>
        <p:spPr>
          <a:xfrm>
            <a:off x="11396639" y="16663389"/>
            <a:ext cx="797754" cy="1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085" marR="0" lvl="0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45085" marR="0" lvl="1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45085" marR="0" lvl="2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45085" marR="0" lvl="3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45085" marR="0" lvl="4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45085" marR="0" lvl="5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45085" marR="0" lvl="6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45085" marR="0" lvl="7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5085" marR="0" lvl="8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number">
  <p:cSld name="BIG_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849773c3a5_0_46"/>
          <p:cNvSpPr/>
          <p:nvPr/>
        </p:nvSpPr>
        <p:spPr>
          <a:xfrm>
            <a:off x="0" y="17676261"/>
            <a:ext cx="12194360" cy="34261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4" tIns="68574" rIns="68574" bIns="68574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5" name="Google Shape;55;g849773c3a5_0_46"/>
          <p:cNvSpPr txBox="1">
            <a:spLocks noGrp="1"/>
          </p:cNvSpPr>
          <p:nvPr>
            <p:ph type="title" hasCustomPrompt="1"/>
          </p:nvPr>
        </p:nvSpPr>
        <p:spPr>
          <a:xfrm>
            <a:off x="415680" y="3353032"/>
            <a:ext cx="11362999" cy="7457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g849773c3a5_0_46"/>
          <p:cNvSpPr txBox="1">
            <a:spLocks noGrp="1"/>
          </p:cNvSpPr>
          <p:nvPr>
            <p:ph type="body" idx="1"/>
          </p:nvPr>
        </p:nvSpPr>
        <p:spPr>
          <a:xfrm>
            <a:off x="415680" y="11077222"/>
            <a:ext cx="11362999" cy="3754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609600" algn="ctr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800"/>
              <a:buChar char="●"/>
              <a:defRPr/>
            </a:lvl1pPr>
            <a:lvl2pPr marL="1625600" lvl="1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2pPr>
            <a:lvl3pPr marL="2438400" lvl="2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■"/>
              <a:defRPr/>
            </a:lvl3pPr>
            <a:lvl4pPr marL="3251835" lvl="3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●"/>
              <a:defRPr/>
            </a:lvl4pPr>
            <a:lvl5pPr marL="4064635" lvl="4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5pPr>
            <a:lvl6pPr marL="4877435" lvl="5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■"/>
              <a:defRPr/>
            </a:lvl6pPr>
            <a:lvl7pPr marL="5690235" lvl="6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●"/>
              <a:defRPr/>
            </a:lvl7pPr>
            <a:lvl8pPr marL="6503035" lvl="7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8pPr>
            <a:lvl9pPr marL="7316470" lvl="8" indent="-564515" algn="ctr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g849773c3a5_0_46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showMasterSp="0" matchingNam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49773c3a5_0_51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50" b="11670"/>
          <a:stretch>
            <a:fillRect/>
          </a:stretch>
        </p:blipFill>
        <p:spPr>
          <a:xfrm>
            <a:off x="0" y="4965959"/>
            <a:ext cx="12194360" cy="6892887"/>
          </a:xfrm>
          <a:prstGeom prst="rect">
            <a:avLst/>
          </a:prstGeom>
        </p:spPr>
      </p:pic>
      <p:sp>
        <p:nvSpPr>
          <p:cNvPr id="12" name="文本框 13"/>
          <p:cNvSpPr txBox="1">
            <a:spLocks noChangeArrowheads="1"/>
          </p:cNvSpPr>
          <p:nvPr userDrawn="1"/>
        </p:nvSpPr>
        <p:spPr bwMode="auto">
          <a:xfrm>
            <a:off x="3846367" y="12230409"/>
            <a:ext cx="4501626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—  </a:t>
            </a:r>
            <a:r>
              <a: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汇报人：李智勇 </a:t>
            </a:r>
            <a:r>
              <a:rPr kumimoji="0" lang="en-US" altLang="zh-CN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—</a:t>
            </a:r>
            <a:endParaRPr kumimoji="0" lang="en-US" altLang="zh-CN" sz="1015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1848358" y="15474672"/>
            <a:ext cx="8497645" cy="0"/>
            <a:chOff x="1360776" y="4324094"/>
            <a:chExt cx="8179860" cy="0"/>
          </a:xfrm>
        </p:grpSpPr>
        <p:cxnSp>
          <p:nvCxnSpPr>
            <p:cNvPr id="25" name="直接连接符 24"/>
            <p:cNvCxnSpPr/>
            <p:nvPr userDrawn="1"/>
          </p:nvCxnSpPr>
          <p:spPr>
            <a:xfrm>
              <a:off x="1360776" y="4324094"/>
              <a:ext cx="3024000" cy="0"/>
            </a:xfrm>
            <a:prstGeom prst="line">
              <a:avLst/>
            </a:prstGeom>
            <a:ln w="9525">
              <a:solidFill>
                <a:schemeClr val="accent1"/>
              </a:solidFill>
              <a:prstDash val="sys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 userDrawn="1"/>
          </p:nvCxnSpPr>
          <p:spPr>
            <a:xfrm flipH="1">
              <a:off x="6516636" y="4324094"/>
              <a:ext cx="3024000" cy="0"/>
            </a:xfrm>
            <a:prstGeom prst="line">
              <a:avLst/>
            </a:prstGeom>
            <a:ln w="9525">
              <a:solidFill>
                <a:schemeClr val="accent1"/>
              </a:solidFill>
              <a:prstDash val="sys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六边形 27"/>
          <p:cNvSpPr/>
          <p:nvPr userDrawn="1"/>
        </p:nvSpPr>
        <p:spPr>
          <a:xfrm>
            <a:off x="5007783" y="15380952"/>
            <a:ext cx="2178795" cy="187452"/>
          </a:xfrm>
          <a:prstGeom prst="hexagon">
            <a:avLst>
              <a:gd name="adj" fmla="val 39769"/>
              <a:gd name="vf" fmla="val 115470"/>
            </a:avLst>
          </a:prstGeom>
          <a:solidFill>
            <a:schemeClr val="accent1"/>
          </a:solidFill>
        </p:spPr>
        <p:txBody>
          <a:bodyPr wrap="square" tIns="0" bIns="0" anchor="ctr" anchorCtr="0">
            <a:spAutoFit/>
          </a:bodyPr>
          <a:lstStyle/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合作</a:t>
            </a:r>
            <a:r>
              <a:rPr kumimoji="0" lang="zh-CN" altLang="zh-CN" sz="101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单位</a:t>
            </a:r>
            <a:endParaRPr kumimoji="0" lang="zh-CN" altLang="zh-CN" sz="101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9" name="六边形 28"/>
          <p:cNvSpPr/>
          <p:nvPr userDrawn="1"/>
        </p:nvSpPr>
        <p:spPr>
          <a:xfrm>
            <a:off x="4317570" y="13918278"/>
            <a:ext cx="3559226" cy="187452"/>
          </a:xfrm>
          <a:prstGeom prst="hexagon">
            <a:avLst>
              <a:gd name="adj" fmla="val 36883"/>
              <a:gd name="vf" fmla="val 115470"/>
            </a:avLst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wrap="square" lIns="0" tIns="0" rIns="0" bIns="0" anchor="ctr" anchorCtr="0">
            <a:spAutoFit/>
          </a:bodyPr>
          <a:lstStyle/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依托</a:t>
            </a:r>
            <a:r>
              <a:rPr kumimoji="0" lang="zh-CN" altLang="zh-CN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单位</a:t>
            </a:r>
            <a:r>
              <a: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：湖南大学</a:t>
            </a: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Times New Roman" panose="02020603050405020304"/>
              <a:ea typeface="微软雅黑" panose="020B0503020204020204" charset="-122"/>
              <a:cs typeface="+mn-cs"/>
            </a:endParaRPr>
          </a:p>
        </p:txBody>
      </p:sp>
      <p:sp>
        <p:nvSpPr>
          <p:cNvPr id="31" name="矩形 30"/>
          <p:cNvSpPr/>
          <p:nvPr userDrawn="1"/>
        </p:nvSpPr>
        <p:spPr>
          <a:xfrm>
            <a:off x="4234091" y="16252558"/>
            <a:ext cx="3726180" cy="24765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1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中国人民解放军国防科技大学  </a:t>
            </a:r>
            <a:r>
              <a:rPr kumimoji="0" lang="en-US" altLang="zh-CN" sz="101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|  </a:t>
            </a:r>
            <a:r>
              <a:rPr kumimoji="0" lang="zh-CN" altLang="en-US" sz="101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  <a:sym typeface="+mn-ea"/>
              </a:rPr>
              <a:t>航天彩虹无人机股份有限公司</a:t>
            </a:r>
            <a:endParaRPr kumimoji="0" lang="zh-CN" altLang="en-US" sz="1015" b="0" i="0" u="none" strike="noStrike" kern="1200" cap="none" spc="8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imes New Roman" panose="02020603050405020304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53"/>
          <p:cNvSpPr txBox="1"/>
          <p:nvPr userDrawn="1"/>
        </p:nvSpPr>
        <p:spPr>
          <a:xfrm>
            <a:off x="7912" y="4968467"/>
            <a:ext cx="12186451" cy="6887867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247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深度知识挖掘驱动的无人机</a:t>
            </a:r>
            <a:endParaRPr kumimoji="0" sz="2475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247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侦察情报助理</a:t>
            </a:r>
            <a:endParaRPr kumimoji="0" lang="zh-CN" altLang="en-US" sz="2475" b="1" i="0" u="none" strike="noStrike" kern="1200" cap="none" spc="0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47" name="组合 46"/>
          <p:cNvGrpSpPr/>
          <p:nvPr userDrawn="1"/>
        </p:nvGrpSpPr>
        <p:grpSpPr>
          <a:xfrm>
            <a:off x="-360068" y="7695205"/>
            <a:ext cx="728049" cy="143439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8" name="直角三角形 47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9" name="直角三角形 48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FBF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0" name="组合 29"/>
          <p:cNvGrpSpPr/>
          <p:nvPr userDrawn="1"/>
        </p:nvGrpSpPr>
        <p:grpSpPr>
          <a:xfrm flipH="1">
            <a:off x="11826384" y="7695205"/>
            <a:ext cx="728049" cy="143439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32" name="直角三角形 31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直角三角形 32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FBF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5" name="文本框 4"/>
          <p:cNvSpPr txBox="1"/>
          <p:nvPr userDrawn="1"/>
        </p:nvSpPr>
        <p:spPr>
          <a:xfrm>
            <a:off x="5206726" y="1982077"/>
            <a:ext cx="1788160" cy="3340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重点项目论证汇报</a:t>
            </a:r>
            <a:endParaRPr kumimoji="0" lang="zh-CN" altLang="en-US" sz="1575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72" b="894"/>
          <a:stretch>
            <a:fillRect/>
          </a:stretch>
        </p:blipFill>
        <p:spPr>
          <a:xfrm>
            <a:off x="0" y="5237399"/>
            <a:ext cx="12194360" cy="8773356"/>
          </a:xfrm>
          <a:prstGeom prst="rect">
            <a:avLst/>
          </a:prstGeom>
        </p:spPr>
      </p:pic>
      <p:sp>
        <p:nvSpPr>
          <p:cNvPr id="31" name="矩形 30"/>
          <p:cNvSpPr/>
          <p:nvPr userDrawn="1"/>
        </p:nvSpPr>
        <p:spPr>
          <a:xfrm>
            <a:off x="5644427" y="14814218"/>
            <a:ext cx="905510" cy="26479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2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2021</a:t>
            </a:r>
            <a:r>
              <a:rPr kumimoji="0" lang="zh-CN" altLang="en-US" sz="112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年</a:t>
            </a:r>
            <a:r>
              <a:rPr kumimoji="0" lang="en-US" altLang="zh-CN" sz="112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10</a:t>
            </a:r>
            <a:r>
              <a:rPr kumimoji="0" lang="zh-CN" altLang="en-US" sz="112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月</a:t>
            </a:r>
            <a:endParaRPr kumimoji="0" lang="zh-CN" altLang="en-US" sz="1125" b="0" i="0" u="none" strike="noStrike" kern="1200" cap="none" spc="8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imes New Roman" panose="02020603050405020304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53"/>
          <p:cNvSpPr txBox="1"/>
          <p:nvPr userDrawn="1"/>
        </p:nvSpPr>
        <p:spPr>
          <a:xfrm>
            <a:off x="7912" y="5237399"/>
            <a:ext cx="12186451" cy="8773356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50" b="1" i="0" u="none" strike="noStrike" kern="1200" cap="none" spc="450" normalizeH="0" baseline="0" noProof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谢谢各位专家！</a:t>
            </a:r>
            <a:endParaRPr kumimoji="0" lang="zh-CN" altLang="en-US" sz="4050" b="1" i="0" u="none" strike="noStrike" kern="1200" cap="none" spc="450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50" b="1" i="0" u="none" strike="noStrike" kern="1200" cap="none" spc="450" normalizeH="0" baseline="0" noProof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敬请批评指正！</a:t>
            </a:r>
            <a:endParaRPr kumimoji="0" lang="zh-CN" altLang="en-US" sz="4050" b="1" i="0" u="none" strike="noStrike" kern="1200" cap="none" spc="450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47" name="组合 46"/>
          <p:cNvGrpSpPr/>
          <p:nvPr userDrawn="1"/>
        </p:nvGrpSpPr>
        <p:grpSpPr>
          <a:xfrm>
            <a:off x="-360068" y="8906878"/>
            <a:ext cx="728049" cy="143439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8" name="直角三角形 47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9" name="直角三角形 48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FBF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0" name="组合 29"/>
          <p:cNvGrpSpPr/>
          <p:nvPr userDrawn="1"/>
        </p:nvGrpSpPr>
        <p:grpSpPr>
          <a:xfrm flipH="1">
            <a:off x="11826384" y="8906878"/>
            <a:ext cx="728049" cy="143439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32" name="直角三角形 31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直角三角形 32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FBF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47" name="组合 46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8" name="直角三角形 47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9" name="直角三角形 48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27" name="菱形 26"/>
          <p:cNvSpPr/>
          <p:nvPr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894687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4" name="菱形 23"/>
          <p:cNvSpPr/>
          <p:nvPr userDrawn="1"/>
        </p:nvSpPr>
        <p:spPr>
          <a:xfrm>
            <a:off x="6886500" y="11982997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26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8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30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菱形 26"/>
          <p:cNvSpPr/>
          <p:nvPr userDrawn="1"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6" name="菱形 65"/>
          <p:cNvSpPr/>
          <p:nvPr userDrawn="1"/>
        </p:nvSpPr>
        <p:spPr>
          <a:xfrm>
            <a:off x="6886502" y="11982997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963075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 dirty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 dirty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" name="直角三角形 3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直角三角形 4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8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2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菱形 26"/>
          <p:cNvSpPr/>
          <p:nvPr userDrawn="1"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6" name="菱形 65"/>
          <p:cNvSpPr/>
          <p:nvPr userDrawn="1"/>
        </p:nvSpPr>
        <p:spPr>
          <a:xfrm>
            <a:off x="6886502" y="11982997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894687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 dirty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 dirty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" name="直角三角形 3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直角三角形 4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8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2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菱形 26"/>
          <p:cNvSpPr/>
          <p:nvPr userDrawn="1"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6" name="菱形 65"/>
          <p:cNvSpPr/>
          <p:nvPr userDrawn="1"/>
        </p:nvSpPr>
        <p:spPr>
          <a:xfrm>
            <a:off x="6886502" y="11982997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894687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" name="直角三角形 3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直角三角形 4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8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2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菱形 26"/>
          <p:cNvSpPr/>
          <p:nvPr userDrawn="1"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6" name="菱形 65"/>
          <p:cNvSpPr/>
          <p:nvPr userDrawn="1"/>
        </p:nvSpPr>
        <p:spPr>
          <a:xfrm>
            <a:off x="6886502" y="11982997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963075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" name="直角三角形 3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直角三角形 4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8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2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0" name="椭圆 19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一、背景与意义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showMasterSp="0" matchingName="Section header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849773c3a5_0_10"/>
          <p:cNvSpPr/>
          <p:nvPr/>
        </p:nvSpPr>
        <p:spPr>
          <a:xfrm flipH="1">
            <a:off x="10129879" y="1612275"/>
            <a:ext cx="1442446" cy="3940962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9" name="Google Shape;19;g849773c3a5_0_10"/>
          <p:cNvSpPr/>
          <p:nvPr/>
        </p:nvSpPr>
        <p:spPr>
          <a:xfrm rot="10800000" flipH="1">
            <a:off x="622022" y="12465641"/>
            <a:ext cx="1442446" cy="3940962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" name="Google Shape;20;g849773c3a5_0_10"/>
          <p:cNvSpPr txBox="1">
            <a:spLocks noGrp="1"/>
          </p:cNvSpPr>
          <p:nvPr>
            <p:ph type="title"/>
          </p:nvPr>
        </p:nvSpPr>
        <p:spPr>
          <a:xfrm>
            <a:off x="1031800" y="6328415"/>
            <a:ext cx="10130761" cy="536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1" name="Google Shape;21;g849773c3a5_0_10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二、内容与方案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三、创新与成果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四、基础与条件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五、进度与预算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37" y="94591"/>
            <a:ext cx="112776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五、项目总结</a:t>
            </a:r>
            <a:endParaRPr kumimoji="0" lang="zh-CN" altLang="en-US" sz="1235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  <a:defRPr/>
            </a:pPr>
            <a:fld id="{430F476B-2664-449A-AB10-048DED04FBD5}" type="datetimeFigureOut">
              <a:rPr lang="zh-CN" altLang="en-US" kern="1200" smtClean="0">
                <a:solidFill>
                  <a:prstClr val="black">
                    <a:tint val="75000"/>
                  </a:prstClr>
                </a:solidFill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lang="zh-CN" altLang="en-US" kern="1200">
              <a:solidFill>
                <a:prstClr val="black">
                  <a:tint val="75000"/>
                </a:prstClr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  <a:defRPr/>
            </a:pPr>
            <a:endParaRPr lang="zh-CN" altLang="en-US" kern="1200">
              <a:solidFill>
                <a:prstClr val="black">
                  <a:tint val="75000"/>
                </a:prstClr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  <a:defRPr/>
            </a:pPr>
            <a:fld id="{36F158E2-A096-4B65-BCC7-23F76A48A10E}" type="slidenum">
              <a:rPr lang="zh-CN" altLang="en-US" kern="1200" smtClean="0">
                <a:solidFill>
                  <a:prstClr val="black">
                    <a:tint val="75000"/>
                  </a:prstClr>
                </a:solidFill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lang="zh-CN" altLang="en-US" kern="1200">
              <a:solidFill>
                <a:prstClr val="black">
                  <a:tint val="75000"/>
                </a:prstClr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matchingName="Title and body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849773c3a5_0_15"/>
          <p:cNvSpPr/>
          <p:nvPr/>
        </p:nvSpPr>
        <p:spPr>
          <a:xfrm>
            <a:off x="0" y="17676261"/>
            <a:ext cx="12194360" cy="34261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4" tIns="68574" rIns="68574" bIns="68574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24;g849773c3a5_0_15"/>
          <p:cNvSpPr txBox="1">
            <a:spLocks noGrp="1"/>
          </p:cNvSpPr>
          <p:nvPr>
            <p:ph type="title"/>
          </p:nvPr>
        </p:nvSpPr>
        <p:spPr>
          <a:xfrm>
            <a:off x="415680" y="1106759"/>
            <a:ext cx="11362999" cy="291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" name="Google Shape;25;g849773c3a5_0_15"/>
          <p:cNvSpPr txBox="1">
            <a:spLocks noGrp="1"/>
          </p:cNvSpPr>
          <p:nvPr>
            <p:ph type="body" idx="1"/>
          </p:nvPr>
        </p:nvSpPr>
        <p:spPr>
          <a:xfrm>
            <a:off x="415680" y="4292248"/>
            <a:ext cx="11362999" cy="11749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609600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800"/>
              <a:buChar char="●"/>
              <a:defRPr/>
            </a:lvl1pPr>
            <a:lvl2pPr marL="1625600" lvl="1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2pPr>
            <a:lvl3pPr marL="2438400" lvl="2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■"/>
              <a:defRPr/>
            </a:lvl3pPr>
            <a:lvl4pPr marL="3251835" lvl="3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●"/>
              <a:defRPr/>
            </a:lvl4pPr>
            <a:lvl5pPr marL="4064635" lvl="4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5pPr>
            <a:lvl6pPr marL="4877435" lvl="5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■"/>
              <a:defRPr/>
            </a:lvl6pPr>
            <a:lvl7pPr marL="5690235" lvl="6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●"/>
              <a:defRPr/>
            </a:lvl7pPr>
            <a:lvl8pPr marL="6503035" lvl="7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8pPr>
            <a:lvl9pPr marL="7316470" lvl="8" indent="-56451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g849773c3a5_0_15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showMasterSp="0" matchingName="Title and two columns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849773c3a5_0_20"/>
          <p:cNvSpPr txBox="1">
            <a:spLocks noGrp="1"/>
          </p:cNvSpPr>
          <p:nvPr>
            <p:ph type="title"/>
          </p:nvPr>
        </p:nvSpPr>
        <p:spPr>
          <a:xfrm>
            <a:off x="415680" y="1106759"/>
            <a:ext cx="11362999" cy="291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" name="Google Shape;29;g849773c3a5_0_20"/>
          <p:cNvSpPr txBox="1">
            <a:spLocks noGrp="1"/>
          </p:cNvSpPr>
          <p:nvPr>
            <p:ph type="body" idx="1"/>
          </p:nvPr>
        </p:nvSpPr>
        <p:spPr>
          <a:xfrm>
            <a:off x="415680" y="4292248"/>
            <a:ext cx="5334232" cy="11749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564515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400"/>
              <a:buChar char="●"/>
              <a:defRPr sz="2485"/>
            </a:lvl1pPr>
            <a:lvl2pPr marL="1625600" lvl="1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2pPr>
            <a:lvl3pPr marL="2438400" lvl="2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3pPr>
            <a:lvl4pPr marL="3251835" lvl="3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4pPr>
            <a:lvl5pPr marL="4064635" lvl="4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5pPr>
            <a:lvl6pPr marL="4877435" lvl="5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6pPr>
            <a:lvl7pPr marL="5690235" lvl="6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7pPr>
            <a:lvl8pPr marL="6503035" lvl="7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8pPr>
            <a:lvl9pPr marL="7316470" lvl="8" indent="-54165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200"/>
              <a:buChar char="■"/>
              <a:defRPr sz="2135"/>
            </a:lvl9pPr>
          </a:lstStyle>
          <a:p/>
        </p:txBody>
      </p:sp>
      <p:sp>
        <p:nvSpPr>
          <p:cNvPr id="30" name="Google Shape;30;g849773c3a5_0_20"/>
          <p:cNvSpPr txBox="1">
            <a:spLocks noGrp="1"/>
          </p:cNvSpPr>
          <p:nvPr>
            <p:ph type="body" idx="2"/>
          </p:nvPr>
        </p:nvSpPr>
        <p:spPr>
          <a:xfrm>
            <a:off x="6444447" y="4292248"/>
            <a:ext cx="5334232" cy="11749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564515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400"/>
              <a:buChar char="●"/>
              <a:defRPr sz="2485"/>
            </a:lvl1pPr>
            <a:lvl2pPr marL="1625600" lvl="1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2pPr>
            <a:lvl3pPr marL="2438400" lvl="2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3pPr>
            <a:lvl4pPr marL="3251835" lvl="3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4pPr>
            <a:lvl5pPr marL="4064635" lvl="4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5pPr>
            <a:lvl6pPr marL="4877435" lvl="5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6pPr>
            <a:lvl7pPr marL="5690235" lvl="6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7pPr>
            <a:lvl8pPr marL="6503035" lvl="7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8pPr>
            <a:lvl9pPr marL="7316470" lvl="8" indent="-54165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200"/>
              <a:buChar char="■"/>
              <a:defRPr sz="2135"/>
            </a:lvl9pPr>
          </a:lstStyle>
          <a:p/>
        </p:txBody>
      </p:sp>
      <p:sp>
        <p:nvSpPr>
          <p:cNvPr id="31" name="Google Shape;31;g849773c3a5_0_20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showMasterSp="0" matchingName="Title 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849773c3a5_0_25"/>
          <p:cNvSpPr txBox="1">
            <a:spLocks noGrp="1"/>
          </p:cNvSpPr>
          <p:nvPr>
            <p:ph type="title"/>
          </p:nvPr>
        </p:nvSpPr>
        <p:spPr>
          <a:xfrm>
            <a:off x="415680" y="1106759"/>
            <a:ext cx="11362999" cy="291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" name="Google Shape;34;g849773c3a5_0_25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849773c3a5_0_28"/>
          <p:cNvSpPr txBox="1">
            <a:spLocks noGrp="1"/>
          </p:cNvSpPr>
          <p:nvPr>
            <p:ph type="title"/>
          </p:nvPr>
        </p:nvSpPr>
        <p:spPr>
          <a:xfrm>
            <a:off x="415680" y="1946396"/>
            <a:ext cx="3744725" cy="2647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9pPr>
          </a:lstStyle>
          <a:p/>
        </p:txBody>
      </p:sp>
      <p:sp>
        <p:nvSpPr>
          <p:cNvPr id="37" name="Google Shape;37;g849773c3a5_0_28"/>
          <p:cNvSpPr txBox="1">
            <a:spLocks noGrp="1"/>
          </p:cNvSpPr>
          <p:nvPr>
            <p:ph type="body" idx="1"/>
          </p:nvPr>
        </p:nvSpPr>
        <p:spPr>
          <a:xfrm>
            <a:off x="415680" y="4902424"/>
            <a:ext cx="3744725" cy="9756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541655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200"/>
              <a:buChar char="●"/>
              <a:defRPr sz="2135"/>
            </a:lvl1pPr>
            <a:lvl2pPr marL="1625600" lvl="1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2pPr>
            <a:lvl3pPr marL="2438400" lvl="2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3pPr>
            <a:lvl4pPr marL="3251835" lvl="3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4pPr>
            <a:lvl5pPr marL="4064635" lvl="4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5pPr>
            <a:lvl6pPr marL="4877435" lvl="5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6pPr>
            <a:lvl7pPr marL="5690235" lvl="6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7pPr>
            <a:lvl8pPr marL="6503035" lvl="7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8pPr>
            <a:lvl9pPr marL="7316470" lvl="8" indent="-54165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200"/>
              <a:buChar char="■"/>
              <a:defRPr sz="2135"/>
            </a:lvl9pPr>
          </a:lstStyle>
          <a:p/>
        </p:txBody>
      </p:sp>
      <p:sp>
        <p:nvSpPr>
          <p:cNvPr id="38" name="Google Shape;38;g849773c3a5_0_28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849773c3a5_0_32"/>
          <p:cNvSpPr/>
          <p:nvPr/>
        </p:nvSpPr>
        <p:spPr>
          <a:xfrm>
            <a:off x="0" y="17676261"/>
            <a:ext cx="12194360" cy="34261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4" tIns="68574" rIns="68574" bIns="68574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" name="Google Shape;41;g849773c3a5_0_32"/>
          <p:cNvSpPr txBox="1">
            <a:spLocks noGrp="1"/>
          </p:cNvSpPr>
          <p:nvPr>
            <p:ph type="title"/>
          </p:nvPr>
        </p:nvSpPr>
        <p:spPr>
          <a:xfrm>
            <a:off x="653793" y="1576980"/>
            <a:ext cx="7839917" cy="14331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9pPr>
          </a:lstStyle>
          <a:p/>
        </p:txBody>
      </p:sp>
      <p:sp>
        <p:nvSpPr>
          <p:cNvPr id="42" name="Google Shape;42;g849773c3a5_0_32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849773c3a5_0_36"/>
          <p:cNvSpPr/>
          <p:nvPr/>
        </p:nvSpPr>
        <p:spPr>
          <a:xfrm>
            <a:off x="6097180" y="-88"/>
            <a:ext cx="6097180" cy="1801887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4" tIns="68574" rIns="68574" bIns="68574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5" name="Google Shape;45;g849773c3a5_0_36"/>
          <p:cNvCxnSpPr/>
          <p:nvPr/>
        </p:nvCxnSpPr>
        <p:spPr>
          <a:xfrm>
            <a:off x="6707532" y="15748783"/>
            <a:ext cx="624521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g849773c3a5_0_36"/>
          <p:cNvSpPr txBox="1">
            <a:spLocks noGrp="1"/>
          </p:cNvSpPr>
          <p:nvPr>
            <p:ph type="title"/>
          </p:nvPr>
        </p:nvSpPr>
        <p:spPr>
          <a:xfrm>
            <a:off x="354069" y="3255467"/>
            <a:ext cx="5394644" cy="6257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Google Shape;47;g849773c3a5_0_36"/>
          <p:cNvSpPr txBox="1">
            <a:spLocks noGrp="1"/>
          </p:cNvSpPr>
          <p:nvPr>
            <p:ph type="subTitle" idx="1"/>
          </p:nvPr>
        </p:nvSpPr>
        <p:spPr>
          <a:xfrm>
            <a:off x="354069" y="9700455"/>
            <a:ext cx="5394644" cy="551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lvl="1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lvl="2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lvl="3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lvl="4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lvl="5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lvl="6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lvl="7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lvl="8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/>
        </p:txBody>
      </p:sp>
      <p:sp>
        <p:nvSpPr>
          <p:cNvPr id="48" name="Google Shape;48;g849773c3a5_0_36"/>
          <p:cNvSpPr txBox="1">
            <a:spLocks noGrp="1"/>
          </p:cNvSpPr>
          <p:nvPr>
            <p:ph type="body" idx="2"/>
          </p:nvPr>
        </p:nvSpPr>
        <p:spPr>
          <a:xfrm>
            <a:off x="6587275" y="2537041"/>
            <a:ext cx="5116990" cy="12944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812800" lvl="0" indent="-609600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625600" lvl="1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2438400" lvl="2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3251835" lvl="3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4064635" lvl="4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4877435" lvl="5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5690235" lvl="6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6503035" lvl="7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7316470" lvl="8" indent="-56451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g849773c3a5_0_36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49773c3a5_0_43"/>
          <p:cNvSpPr txBox="1">
            <a:spLocks noGrp="1"/>
          </p:cNvSpPr>
          <p:nvPr>
            <p:ph type="body" idx="1"/>
          </p:nvPr>
        </p:nvSpPr>
        <p:spPr>
          <a:xfrm>
            <a:off x="426082" y="14779876"/>
            <a:ext cx="7999948" cy="209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812800" lvl="0" indent="-40640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</a:lstStyle>
          <a:p/>
        </p:txBody>
      </p:sp>
      <p:sp>
        <p:nvSpPr>
          <p:cNvPr id="52" name="Google Shape;52;g849773c3a5_0_43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849773c3a5_0_0"/>
          <p:cNvSpPr txBox="1">
            <a:spLocks noGrp="1"/>
          </p:cNvSpPr>
          <p:nvPr>
            <p:ph type="title"/>
          </p:nvPr>
        </p:nvSpPr>
        <p:spPr>
          <a:xfrm>
            <a:off x="415680" y="1106759"/>
            <a:ext cx="11362999" cy="291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R="0" lvl="1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R="0" lvl="2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R="0" lvl="3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R="0" lvl="4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R="0" lvl="5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R="0" lvl="6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R="0" lvl="7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R="0" lvl="8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/>
        </p:txBody>
      </p:sp>
      <p:sp>
        <p:nvSpPr>
          <p:cNvPr id="7" name="Google Shape;7;g849773c3a5_0_0"/>
          <p:cNvSpPr txBox="1">
            <a:spLocks noGrp="1"/>
          </p:cNvSpPr>
          <p:nvPr>
            <p:ph type="body" idx="1"/>
          </p:nvPr>
        </p:nvSpPr>
        <p:spPr>
          <a:xfrm>
            <a:off x="415680" y="4292248"/>
            <a:ext cx="11362999" cy="11749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marR="0" lvl="0" indent="-609600" algn="l" rtl="0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 panose="020B0606030504020204"/>
              <a:buChar char="●"/>
              <a:defRPr sz="3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1625600" marR="0" lvl="1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2438400" marR="0" lvl="2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3251835" marR="0" lvl="3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4064635" marR="0" lvl="4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4877435" marR="0" lvl="5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5690235" marR="0" lvl="6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6503035" marR="0" lvl="7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7316470" marR="0" lvl="8" indent="-564515" algn="l" rtl="0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/>
        </p:txBody>
      </p:sp>
      <p:sp>
        <p:nvSpPr>
          <p:cNvPr id="8" name="Google Shape;8;g849773c3a5_0_0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62" y="959339"/>
            <a:ext cx="10517636" cy="34828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62" y="4796693"/>
            <a:ext cx="10517636" cy="11432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62" y="16700832"/>
            <a:ext cx="2743731" cy="9593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  <a:defRPr/>
            </a:pPr>
            <a:fld id="{C183E886-86A7-4F8D-8780-A286D99A2418}" type="datetime1">
              <a:rPr lang="zh-CN" altLang="en-US" kern="1200" smtClean="0">
                <a:solidFill>
                  <a:prstClr val="black">
                    <a:tint val="75000"/>
                  </a:prstClr>
                </a:solidFill>
                <a:ea typeface="微软雅黑" panose="020B0503020204020204" charset="-122"/>
                <a:cs typeface="+mn-cs"/>
              </a:rPr>
            </a:fld>
            <a:endParaRPr lang="zh-CN" altLang="en-US" kern="1200">
              <a:solidFill>
                <a:prstClr val="black">
                  <a:tint val="75000"/>
                </a:prstClr>
              </a:solidFill>
              <a:ea typeface="微软雅黑" panose="020B050302020402020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9382" y="16700832"/>
            <a:ext cx="4115597" cy="9593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  <a:defRPr/>
            </a:pPr>
            <a:endParaRPr lang="zh-CN" altLang="en-US" kern="1200">
              <a:solidFill>
                <a:prstClr val="black">
                  <a:tint val="75000"/>
                </a:prstClr>
              </a:solidFill>
              <a:ea typeface="微软雅黑" panose="020B050302020402020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64068" y="16700832"/>
            <a:ext cx="491931" cy="9593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  <a:defRPr/>
            </a:pPr>
            <a:fld id="{C3704629-1E74-47A3-90CD-33454C7737EB}" type="slidenum">
              <a:rPr lang="zh-CN" altLang="en-US" kern="1200" smtClean="0">
                <a:solidFill>
                  <a:prstClr val="black">
                    <a:tint val="75000"/>
                  </a:prstClr>
                </a:solidFill>
                <a:ea typeface="微软雅黑" panose="020B0503020204020204" charset="-122"/>
                <a:cs typeface="+mn-cs"/>
              </a:rPr>
            </a:fld>
            <a:endParaRPr lang="zh-CN" altLang="en-US" kern="1200">
              <a:solidFill>
                <a:prstClr val="black">
                  <a:tint val="75000"/>
                </a:prstClr>
              </a:solidFill>
              <a:ea typeface="微软雅黑" panose="020B050302020402020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ftr="0" dt="0"/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35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035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635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235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2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8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4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5.png"/><Relationship Id="rId10" Type="http://schemas.openxmlformats.org/officeDocument/2006/relationships/image" Target="../media/image14.pn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2.png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31.png"/><Relationship Id="rId8" Type="http://schemas.openxmlformats.org/officeDocument/2006/relationships/image" Target="../media/image30.png"/><Relationship Id="rId7" Type="http://schemas.openxmlformats.org/officeDocument/2006/relationships/image" Target="../media/image29.png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3" Type="http://schemas.openxmlformats.org/officeDocument/2006/relationships/notesSlide" Target="../notesSlides/notesSlide3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33.png"/><Relationship Id="rId10" Type="http://schemas.openxmlformats.org/officeDocument/2006/relationships/image" Target="../media/image32.png"/><Relationship Id="rId1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42.emf"/><Relationship Id="rId8" Type="http://schemas.openxmlformats.org/officeDocument/2006/relationships/image" Target="../media/image41.png"/><Relationship Id="rId7" Type="http://schemas.openxmlformats.org/officeDocument/2006/relationships/image" Target="../media/image40.png"/><Relationship Id="rId6" Type="http://schemas.openxmlformats.org/officeDocument/2006/relationships/image" Target="../media/image39.emf"/><Relationship Id="rId5" Type="http://schemas.openxmlformats.org/officeDocument/2006/relationships/image" Target="../media/image38.emf"/><Relationship Id="rId4" Type="http://schemas.openxmlformats.org/officeDocument/2006/relationships/image" Target="../media/image37.emf"/><Relationship Id="rId3" Type="http://schemas.openxmlformats.org/officeDocument/2006/relationships/image" Target="../media/image36.emf"/><Relationship Id="rId20" Type="http://schemas.openxmlformats.org/officeDocument/2006/relationships/notesSlide" Target="../notesSlides/notesSlide4.xml"/><Relationship Id="rId2" Type="http://schemas.openxmlformats.org/officeDocument/2006/relationships/image" Target="../media/image35.emf"/><Relationship Id="rId19" Type="http://schemas.openxmlformats.org/officeDocument/2006/relationships/slideLayout" Target="../slideLayouts/slideLayout1.xml"/><Relationship Id="rId18" Type="http://schemas.openxmlformats.org/officeDocument/2006/relationships/image" Target="../media/image51.png"/><Relationship Id="rId17" Type="http://schemas.openxmlformats.org/officeDocument/2006/relationships/image" Target="../media/image50.png"/><Relationship Id="rId16" Type="http://schemas.openxmlformats.org/officeDocument/2006/relationships/image" Target="../media/image49.emf"/><Relationship Id="rId15" Type="http://schemas.openxmlformats.org/officeDocument/2006/relationships/image" Target="../media/image48.emf"/><Relationship Id="rId14" Type="http://schemas.openxmlformats.org/officeDocument/2006/relationships/image" Target="../media/image47.emf"/><Relationship Id="rId13" Type="http://schemas.openxmlformats.org/officeDocument/2006/relationships/image" Target="../media/image46.emf"/><Relationship Id="rId12" Type="http://schemas.openxmlformats.org/officeDocument/2006/relationships/image" Target="../media/image45.png"/><Relationship Id="rId11" Type="http://schemas.openxmlformats.org/officeDocument/2006/relationships/image" Target="../media/image44.emf"/><Relationship Id="rId10" Type="http://schemas.openxmlformats.org/officeDocument/2006/relationships/image" Target="../media/image43.emf"/><Relationship Id="rId1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3700" y="1274445"/>
            <a:ext cx="2173605" cy="235521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465" y="1274445"/>
            <a:ext cx="2541270" cy="2352675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387985" y="1264285"/>
            <a:ext cx="198755" cy="1339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zh-CN" sz="105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470" y="1274445"/>
            <a:ext cx="2352675" cy="235267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8880" y="1264285"/>
            <a:ext cx="3554730" cy="2905760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985" y="3655060"/>
            <a:ext cx="3686810" cy="2338705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9560" y="3655060"/>
            <a:ext cx="3449320" cy="2335530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3700" y="6012180"/>
            <a:ext cx="3691255" cy="2035175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99560" y="6018530"/>
            <a:ext cx="3448685" cy="201993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7985" y="8066405"/>
            <a:ext cx="3686175" cy="1825625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99560" y="8066405"/>
            <a:ext cx="3448050" cy="1814195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55230" y="4203065"/>
            <a:ext cx="3485515" cy="5676900"/>
          </a:xfrm>
          <a:prstGeom prst="rect">
            <a:avLst/>
          </a:prstGeom>
        </p:spPr>
      </p:pic>
      <p:sp>
        <p:nvSpPr>
          <p:cNvPr id="52" name="矩形 51"/>
          <p:cNvSpPr/>
          <p:nvPr/>
        </p:nvSpPr>
        <p:spPr>
          <a:xfrm>
            <a:off x="2577465" y="1287145"/>
            <a:ext cx="198755" cy="1339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zh-CN" sz="105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5157470" y="1353820"/>
            <a:ext cx="198755" cy="1339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385185" y="1230630"/>
            <a:ext cx="1081405" cy="42164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Sensory input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Steering command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596640" y="1970405"/>
            <a:ext cx="659130" cy="369570"/>
          </a:xfrm>
          <a:prstGeom prst="roundRect">
            <a:avLst/>
          </a:prstGeom>
          <a:solidFill>
            <a:srgbClr val="8ED1F3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Pretrained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low-level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肘形连接符 9"/>
          <p:cNvCxnSpPr>
            <a:stCxn id="3" idx="0"/>
            <a:endCxn id="5" idx="0"/>
          </p:cNvCxnSpPr>
          <p:nvPr/>
        </p:nvCxnSpPr>
        <p:spPr>
          <a:xfrm rot="16200000">
            <a:off x="2630805" y="327660"/>
            <a:ext cx="391795" cy="2197735"/>
          </a:xfrm>
          <a:prstGeom prst="bentConnector3">
            <a:avLst>
              <a:gd name="adj1" fmla="val 160778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3382645" y="2625725"/>
            <a:ext cx="1083945" cy="27305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Actions command 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actuators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3943174" y="2453203"/>
            <a:ext cx="476" cy="13812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34" idx="2"/>
            <a:endCxn id="41" idx="2"/>
          </p:cNvCxnSpPr>
          <p:nvPr/>
        </p:nvCxnSpPr>
        <p:spPr>
          <a:xfrm rot="5400000">
            <a:off x="2651125" y="2019300"/>
            <a:ext cx="394335" cy="2153285"/>
          </a:xfrm>
          <a:prstGeom prst="bentConnector3">
            <a:avLst>
              <a:gd name="adj1" fmla="val 160386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989965" y="3064510"/>
            <a:ext cx="1562735" cy="2286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Walking model in MuJoCo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physics simulator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544445" y="1745615"/>
            <a:ext cx="967740" cy="75692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Reward for imitating real walking trajectories::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CoM position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body orientation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leg movements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直接箭头连接符 44"/>
          <p:cNvCxnSpPr/>
          <p:nvPr/>
        </p:nvCxnSpPr>
        <p:spPr>
          <a:xfrm flipV="1">
            <a:off x="2475329" y="2007206"/>
            <a:ext cx="115263" cy="47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>
            <a:off x="948008" y="942114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884508" y="3646579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直接箭头连接符 6"/>
          <p:cNvCxnSpPr>
            <a:stCxn id="5" idx="2"/>
            <a:endCxn id="9" idx="0"/>
          </p:cNvCxnSpPr>
          <p:nvPr/>
        </p:nvCxnSpPr>
        <p:spPr>
          <a:xfrm>
            <a:off x="3926205" y="1652270"/>
            <a:ext cx="0" cy="318135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460" y="1622425"/>
            <a:ext cx="1430020" cy="14300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0315" y="986790"/>
            <a:ext cx="2823845" cy="25730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965" y="3884295"/>
            <a:ext cx="7298690" cy="74104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965" y="4761230"/>
            <a:ext cx="2065020" cy="293624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4985" y="4763770"/>
            <a:ext cx="1682750" cy="29337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7735" y="4812030"/>
            <a:ext cx="1929765" cy="276352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7825" y="4812030"/>
            <a:ext cx="1560830" cy="28530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557145" y="1205230"/>
            <a:ext cx="1081405" cy="42164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Sensory input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Steering command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66060" y="1767840"/>
            <a:ext cx="659130" cy="369570"/>
          </a:xfrm>
          <a:prstGeom prst="roundRect">
            <a:avLst/>
          </a:prstGeom>
          <a:solidFill>
            <a:srgbClr val="8ED1F3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Pretrained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low-level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肘形连接符 9"/>
          <p:cNvCxnSpPr/>
          <p:nvPr/>
        </p:nvCxnSpPr>
        <p:spPr>
          <a:xfrm rot="16200000">
            <a:off x="2219643" y="710248"/>
            <a:ext cx="383540" cy="1373505"/>
          </a:xfrm>
          <a:prstGeom prst="bentConnector3">
            <a:avLst>
              <a:gd name="adj1" fmla="val 142384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>
            <a:off x="4176561" y="1742874"/>
            <a:ext cx="611087" cy="369605"/>
          </a:xfrm>
          <a:prstGeom prst="roundRect">
            <a:avLst/>
          </a:prstGeom>
          <a:solidFill>
            <a:srgbClr val="8ED1F3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LPG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702050" y="2321560"/>
            <a:ext cx="144780" cy="151130"/>
            <a:chOff x="7121" y="5277"/>
            <a:chExt cx="228" cy="238"/>
          </a:xfrm>
        </p:grpSpPr>
        <p:sp>
          <p:nvSpPr>
            <p:cNvPr id="91" name="流程图: 接点 90"/>
            <p:cNvSpPr/>
            <p:nvPr/>
          </p:nvSpPr>
          <p:spPr>
            <a:xfrm rot="5400000">
              <a:off x="7116" y="5282"/>
              <a:ext cx="238" cy="229"/>
            </a:xfrm>
            <a:prstGeom prst="flowChartConnector">
              <a:avLst/>
            </a:prstGeom>
            <a:solidFill>
              <a:schemeClr val="bg1"/>
            </a:solidFill>
            <a:ln w="1016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050"/>
            </a:p>
          </p:txBody>
        </p:sp>
        <p:cxnSp>
          <p:nvCxnSpPr>
            <p:cNvPr id="93" name="直接连接符 92"/>
            <p:cNvCxnSpPr/>
            <p:nvPr/>
          </p:nvCxnSpPr>
          <p:spPr>
            <a:xfrm>
              <a:off x="7236" y="5317"/>
              <a:ext cx="4" cy="141"/>
            </a:xfrm>
            <a:prstGeom prst="line">
              <a:avLst/>
            </a:prstGeom>
            <a:ln w="1016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H="1">
              <a:off x="7163" y="5386"/>
              <a:ext cx="150" cy="8"/>
            </a:xfrm>
            <a:prstGeom prst="line">
              <a:avLst/>
            </a:prstGeom>
            <a:ln w="1016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直接箭头连接符 26"/>
          <p:cNvCxnSpPr/>
          <p:nvPr/>
        </p:nvCxnSpPr>
        <p:spPr>
          <a:xfrm>
            <a:off x="3367508" y="2179475"/>
            <a:ext cx="296545" cy="147955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flipH="1">
            <a:off x="3885905" y="2150107"/>
            <a:ext cx="362585" cy="173990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3553584" y="2045951"/>
            <a:ext cx="400088" cy="4763"/>
          </a:xfrm>
          <a:prstGeom prst="straightConnector1">
            <a:avLst/>
          </a:prstGeom>
          <a:ln w="10160">
            <a:solidFill>
              <a:srgbClr val="D22027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3434080" y="1708785"/>
            <a:ext cx="751205" cy="3244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rgbClr val="D220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Leg frequency</a:t>
            </a:r>
            <a:endParaRPr lang="en-US" altLang="zh-CN" sz="750">
              <a:solidFill>
                <a:srgbClr val="D220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rgbClr val="D220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  <a:endParaRPr lang="en-US" altLang="zh-CN" sz="750">
              <a:solidFill>
                <a:srgbClr val="D220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211830" y="2683510"/>
            <a:ext cx="1083945" cy="27305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Actions command 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actuators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3772359" y="2510988"/>
            <a:ext cx="476" cy="13812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34" idx="2"/>
            <a:endCxn id="41" idx="2"/>
          </p:cNvCxnSpPr>
          <p:nvPr/>
        </p:nvCxnSpPr>
        <p:spPr>
          <a:xfrm rot="5400000">
            <a:off x="2594610" y="2133600"/>
            <a:ext cx="336550" cy="1982470"/>
          </a:xfrm>
          <a:prstGeom prst="bentConnector3">
            <a:avLst>
              <a:gd name="adj1" fmla="val 170755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989965" y="3064510"/>
            <a:ext cx="1562735" cy="2286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running model in MuJoCo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physics simulator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544445" y="2683510"/>
            <a:ext cx="967740" cy="75692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Reward for imitating real running trajectories::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CoM position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 body orientation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直接箭头连接符 44"/>
          <p:cNvCxnSpPr/>
          <p:nvPr/>
        </p:nvCxnSpPr>
        <p:spPr>
          <a:xfrm flipV="1">
            <a:off x="2481679" y="2729201"/>
            <a:ext cx="115263" cy="47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>
            <a:off x="948008" y="942114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021927" y="942114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884508" y="3710079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1044575" y="4568190"/>
            <a:ext cx="220980" cy="1339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9965" y="1588770"/>
            <a:ext cx="1468755" cy="1468755"/>
          </a:xfrm>
          <a:prstGeom prst="rect">
            <a:avLst/>
          </a:prstGeom>
        </p:spPr>
      </p:pic>
      <p:cxnSp>
        <p:nvCxnSpPr>
          <p:cNvPr id="7" name="直接箭头连接符 6"/>
          <p:cNvCxnSpPr>
            <a:stCxn id="5" idx="2"/>
            <a:endCxn id="9" idx="0"/>
          </p:cNvCxnSpPr>
          <p:nvPr/>
        </p:nvCxnSpPr>
        <p:spPr>
          <a:xfrm flipH="1">
            <a:off x="3095625" y="1626870"/>
            <a:ext cx="2540" cy="140970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033780"/>
            <a:ext cx="1064260" cy="70040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455" y="1205230"/>
            <a:ext cx="1432560" cy="84582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4455" y="2302510"/>
            <a:ext cx="1432560" cy="94869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5440" y="942340"/>
            <a:ext cx="2590800" cy="26162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 flipV="1">
            <a:off x="989965" y="3912235"/>
            <a:ext cx="8295640" cy="55181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965" y="4702175"/>
            <a:ext cx="2446655" cy="1922145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3821430" y="4622800"/>
            <a:ext cx="220980" cy="1339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0" y="4756150"/>
            <a:ext cx="2523490" cy="198437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97650" y="4702175"/>
            <a:ext cx="2687955" cy="438150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8055" y="6906895"/>
            <a:ext cx="2715895" cy="234442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46830" y="6906895"/>
            <a:ext cx="2664460" cy="20510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圆角矩形 38"/>
          <p:cNvSpPr/>
          <p:nvPr/>
        </p:nvSpPr>
        <p:spPr>
          <a:xfrm>
            <a:off x="2691765" y="1655445"/>
            <a:ext cx="829945" cy="275590"/>
          </a:xfrm>
          <a:prstGeom prst="roundRect">
            <a:avLst/>
          </a:prstGeom>
          <a:solidFill>
            <a:srgbClr val="DFF2FC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 network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(CNN)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2" name="矩形 271"/>
          <p:cNvSpPr/>
          <p:nvPr/>
        </p:nvSpPr>
        <p:spPr>
          <a:xfrm>
            <a:off x="3672894" y="1075952"/>
            <a:ext cx="1314575" cy="42152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 input: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running speed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running direction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8008" y="1693707"/>
            <a:ext cx="1552246" cy="155224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721" y="1075952"/>
            <a:ext cx="875431" cy="43581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092575" y="1510665"/>
            <a:ext cx="995045" cy="42164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Proprioception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Vestibular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290273" y="2167471"/>
            <a:ext cx="853521" cy="275299"/>
          </a:xfrm>
          <a:prstGeom prst="roundRect">
            <a:avLst/>
          </a:prstGeom>
          <a:solidFill>
            <a:srgbClr val="FEE0C3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High-level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policy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739515" y="2686050"/>
            <a:ext cx="659130" cy="369570"/>
          </a:xfrm>
          <a:prstGeom prst="roundRect">
            <a:avLst/>
          </a:prstGeom>
          <a:solidFill>
            <a:srgbClr val="8ED1F3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Pretrained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low-level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肘形连接符 9"/>
          <p:cNvCxnSpPr>
            <a:stCxn id="2" idx="0"/>
            <a:endCxn id="272" idx="0"/>
          </p:cNvCxnSpPr>
          <p:nvPr/>
        </p:nvCxnSpPr>
        <p:spPr>
          <a:xfrm rot="16200000">
            <a:off x="2718398" y="81924"/>
            <a:ext cx="617755" cy="2605812"/>
          </a:xfrm>
          <a:prstGeom prst="bentConnector3">
            <a:avLst>
              <a:gd name="adj1" fmla="val 128913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621915" y="942340"/>
            <a:ext cx="935990" cy="1339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Eye camera input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直接箭头连接符 13"/>
          <p:cNvCxnSpPr>
            <a:stCxn id="3" idx="2"/>
            <a:endCxn id="39" idx="0"/>
          </p:cNvCxnSpPr>
          <p:nvPr/>
        </p:nvCxnSpPr>
        <p:spPr>
          <a:xfrm flipH="1">
            <a:off x="3106897" y="1511128"/>
            <a:ext cx="2540" cy="144145"/>
          </a:xfrm>
          <a:prstGeom prst="straightConnector1">
            <a:avLst/>
          </a:prstGeom>
          <a:ln w="762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3891037" y="1498426"/>
            <a:ext cx="3810" cy="630555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3414901" y="1955041"/>
            <a:ext cx="476" cy="194805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/>
          <p:nvPr/>
        </p:nvCxnSpPr>
        <p:spPr>
          <a:xfrm rot="5400000">
            <a:off x="4020112" y="2093017"/>
            <a:ext cx="708251" cy="348648"/>
          </a:xfrm>
          <a:prstGeom prst="bentConnector3">
            <a:avLst>
              <a:gd name="adj1" fmla="val 81405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3334385" y="2442845"/>
            <a:ext cx="613410" cy="2286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Steering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接箭头连接符 21"/>
          <p:cNvCxnSpPr/>
          <p:nvPr/>
        </p:nvCxnSpPr>
        <p:spPr>
          <a:xfrm>
            <a:off x="3974386" y="2469447"/>
            <a:ext cx="476" cy="194805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>
            <a:off x="4852201" y="2685849"/>
            <a:ext cx="611087" cy="369605"/>
          </a:xfrm>
          <a:prstGeom prst="roundRect">
            <a:avLst/>
          </a:prstGeom>
          <a:solidFill>
            <a:srgbClr val="8ED1F3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LPG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流程图: 接点 90"/>
          <p:cNvSpPr/>
          <p:nvPr/>
        </p:nvSpPr>
        <p:spPr>
          <a:xfrm rot="5400000">
            <a:off x="4518794" y="3354091"/>
            <a:ext cx="150986" cy="145270"/>
          </a:xfrm>
          <a:prstGeom prst="flowChartConnector">
            <a:avLst/>
          </a:prstGeom>
          <a:solidFill>
            <a:schemeClr val="bg1"/>
          </a:solidFill>
          <a:ln w="1016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50"/>
          </a:p>
        </p:txBody>
      </p:sp>
      <p:cxnSp>
        <p:nvCxnSpPr>
          <p:cNvPr id="93" name="直接连接符 92"/>
          <p:cNvCxnSpPr/>
          <p:nvPr/>
        </p:nvCxnSpPr>
        <p:spPr>
          <a:xfrm>
            <a:off x="4594599" y="3376239"/>
            <a:ext cx="2381" cy="89544"/>
          </a:xfrm>
          <a:prstGeom prst="line">
            <a:avLst/>
          </a:prstGeom>
          <a:ln w="1016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4548562" y="3420358"/>
            <a:ext cx="95259" cy="4763"/>
          </a:xfrm>
          <a:prstGeom prst="line">
            <a:avLst/>
          </a:prstGeom>
          <a:ln w="1016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4189198" y="3094510"/>
            <a:ext cx="305782" cy="238148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flipH="1">
            <a:off x="4680735" y="3102607"/>
            <a:ext cx="331025" cy="21909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4414009" y="2931141"/>
            <a:ext cx="400088" cy="4763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4330181" y="2571538"/>
            <a:ext cx="576317" cy="324357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rgbClr val="D220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endParaRPr lang="en-US" altLang="zh-CN" sz="750">
              <a:solidFill>
                <a:srgbClr val="D220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rgbClr val="D220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endParaRPr lang="en-US" altLang="zh-CN" sz="750">
              <a:solidFill>
                <a:srgbClr val="D220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rgbClr val="D220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  <a:endParaRPr lang="en-US" altLang="zh-CN" sz="750">
              <a:solidFill>
                <a:srgbClr val="D220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330181" y="3694642"/>
            <a:ext cx="534403" cy="12145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Actions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4594049" y="3542228"/>
            <a:ext cx="476" cy="13812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34" idx="2"/>
            <a:endCxn id="41" idx="2"/>
          </p:cNvCxnSpPr>
          <p:nvPr/>
        </p:nvCxnSpPr>
        <p:spPr>
          <a:xfrm rot="5400000" flipH="1">
            <a:off x="2946718" y="2165033"/>
            <a:ext cx="522605" cy="2778760"/>
          </a:xfrm>
          <a:prstGeom prst="bentConnector3">
            <a:avLst>
              <a:gd name="adj1" fmla="val -32077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1084705" y="3064485"/>
            <a:ext cx="1468418" cy="228622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model in MuJoCo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physics simulator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587417" y="3193561"/>
            <a:ext cx="1206932" cy="42152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Reward: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running speed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running direction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Body pitch angle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Centre of sidewalk position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with terrain terminates episode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直接箭头连接符 44"/>
          <p:cNvCxnSpPr/>
          <p:nvPr/>
        </p:nvCxnSpPr>
        <p:spPr>
          <a:xfrm flipV="1">
            <a:off x="2481679" y="3014951"/>
            <a:ext cx="115263" cy="47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>
            <a:off x="948008" y="942114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105" y="1140460"/>
            <a:ext cx="1108710" cy="869315"/>
          </a:xfrm>
          <a:prstGeom prst="rect">
            <a:avLst/>
          </a:prstGeom>
        </p:spPr>
      </p:pic>
      <p:sp>
        <p:nvSpPr>
          <p:cNvPr id="49" name="矩形 48"/>
          <p:cNvSpPr/>
          <p:nvPr/>
        </p:nvSpPr>
        <p:spPr>
          <a:xfrm>
            <a:off x="5021927" y="942114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650" y="1140460"/>
            <a:ext cx="1198245" cy="1206500"/>
          </a:xfrm>
          <a:prstGeom prst="rect">
            <a:avLst/>
          </a:prstGeom>
        </p:spPr>
      </p:pic>
      <p:pic>
        <p:nvPicPr>
          <p:cNvPr id="53" name="图片 5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9355" y="1140460"/>
            <a:ext cx="1186815" cy="1195070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6650" y="2442845"/>
            <a:ext cx="2508885" cy="1230630"/>
          </a:xfrm>
          <a:prstGeom prst="rect">
            <a:avLst/>
          </a:prstGeom>
        </p:spPr>
      </p:pic>
      <p:sp>
        <p:nvSpPr>
          <p:cNvPr id="56" name="矩形 55"/>
          <p:cNvSpPr/>
          <p:nvPr/>
        </p:nvSpPr>
        <p:spPr>
          <a:xfrm>
            <a:off x="6485481" y="3751016"/>
            <a:ext cx="838280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eye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7643846" y="3732601"/>
            <a:ext cx="838280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Right eye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6241127" y="941479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8055" y="4102735"/>
            <a:ext cx="3764280" cy="112839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3975100" y="4234815"/>
            <a:ext cx="732790" cy="1212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Corridor task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884508" y="4089809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1105" y="4102735"/>
            <a:ext cx="1245870" cy="1679575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8055" y="5313680"/>
            <a:ext cx="1209675" cy="604520"/>
          </a:xfrm>
          <a:prstGeom prst="rect">
            <a:avLst/>
          </a:prstGeom>
        </p:spPr>
      </p:pic>
      <p:pic>
        <p:nvPicPr>
          <p:cNvPr id="70" name="图片 6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25040" y="5314315"/>
            <a:ext cx="1210945" cy="603885"/>
          </a:xfrm>
          <a:prstGeom prst="rect">
            <a:avLst/>
          </a:prstGeom>
        </p:spPr>
      </p:pic>
      <p:pic>
        <p:nvPicPr>
          <p:cNvPr id="71" name="图片 7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95675" y="5313680"/>
            <a:ext cx="1184910" cy="592455"/>
          </a:xfrm>
          <a:prstGeom prst="rect">
            <a:avLst/>
          </a:prstGeom>
        </p:spPr>
      </p:pic>
      <p:pic>
        <p:nvPicPr>
          <p:cNvPr id="72" name="图片 7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96100" y="4090035"/>
            <a:ext cx="1841500" cy="1943735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8055" y="6172200"/>
            <a:ext cx="2241550" cy="2056765"/>
          </a:xfrm>
          <a:prstGeom prst="rect">
            <a:avLst/>
          </a:prstGeom>
        </p:spPr>
      </p:pic>
      <p:sp>
        <p:nvSpPr>
          <p:cNvPr id="74" name="矩形 73"/>
          <p:cNvSpPr/>
          <p:nvPr/>
        </p:nvSpPr>
        <p:spPr>
          <a:xfrm>
            <a:off x="948008" y="6013224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5" name="图片 7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19780" y="6177280"/>
            <a:ext cx="1356360" cy="680085"/>
          </a:xfrm>
          <a:prstGeom prst="rect">
            <a:avLst/>
          </a:prstGeom>
        </p:spPr>
      </p:pic>
      <p:pic>
        <p:nvPicPr>
          <p:cNvPr id="79" name="图片 7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334385" y="6868160"/>
            <a:ext cx="1346200" cy="673735"/>
          </a:xfrm>
          <a:prstGeom prst="rect">
            <a:avLst/>
          </a:prstGeom>
        </p:spPr>
      </p:pic>
      <p:pic>
        <p:nvPicPr>
          <p:cNvPr id="80" name="图片 79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319780" y="7564755"/>
            <a:ext cx="1323975" cy="664210"/>
          </a:xfrm>
          <a:prstGeom prst="rect">
            <a:avLst/>
          </a:prstGeom>
        </p:spPr>
      </p:pic>
      <p:pic>
        <p:nvPicPr>
          <p:cNvPr id="84" name="图片 8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031105" y="6013450"/>
            <a:ext cx="1664335" cy="2245360"/>
          </a:xfrm>
          <a:prstGeom prst="rect">
            <a:avLst/>
          </a:prstGeom>
        </p:spPr>
      </p:pic>
      <p:pic>
        <p:nvPicPr>
          <p:cNvPr id="85" name="图片 8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896100" y="6013450"/>
            <a:ext cx="1939925" cy="2273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0160">
          <a:solidFill>
            <a:schemeClr val="tx1"/>
          </a:solidFill>
          <a:tailEnd type="stealth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自定义 11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14496"/>
      </a:accent1>
      <a:accent2>
        <a:srgbClr val="FF330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2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951</Words>
  <Application>WPS 演示</Application>
  <PresentationFormat>全屏显示(16:9)</PresentationFormat>
  <Paragraphs>119</Paragraphs>
  <Slides>4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</vt:i4>
      </vt:variant>
    </vt:vector>
  </HeadingPairs>
  <TitlesOfParts>
    <vt:vector size="23" baseType="lpstr">
      <vt:lpstr>Arial</vt:lpstr>
      <vt:lpstr>宋体</vt:lpstr>
      <vt:lpstr>Wingdings</vt:lpstr>
      <vt:lpstr>Arial</vt:lpstr>
      <vt:lpstr>Economica</vt:lpstr>
      <vt:lpstr>Open Sans</vt:lpstr>
      <vt:lpstr>Muli Regular</vt:lpstr>
      <vt:lpstr>微软雅黑</vt:lpstr>
      <vt:lpstr>Calibri</vt:lpstr>
      <vt:lpstr>Times New Roman</vt:lpstr>
      <vt:lpstr>等线</vt:lpstr>
      <vt:lpstr>Calibri</vt:lpstr>
      <vt:lpstr>仿宋_GB2312</vt:lpstr>
      <vt:lpstr>仿宋</vt:lpstr>
      <vt:lpstr>Times New Roman</vt:lpstr>
      <vt:lpstr>Muli</vt:lpstr>
      <vt:lpstr>Arial Unicode MS</vt:lpstr>
      <vt:lpstr>Luxe</vt:lpstr>
      <vt:lpstr>自定义设计方案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Administrator</dc:creator>
  <cp:lastModifiedBy>王海东</cp:lastModifiedBy>
  <cp:revision>1321</cp:revision>
  <dcterms:created xsi:type="dcterms:W3CDTF">2020-04-29T14:54:00Z</dcterms:created>
  <dcterms:modified xsi:type="dcterms:W3CDTF">2025-09-01T13:45:08Z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52001D24D9B141B2A1B5955D7D21ACC2</vt:lpwstr>
  </property>
  <property fmtid="{D5CDD505-2E9C-101B-9397-08002B2CF9AE}" pid="3" name="KSOProductBuildVer">
    <vt:lpwstr>2052-12.1.0.20305</vt:lpwstr>
  </property>
</Properties>
</file>